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8" r:id="rId5"/>
    <p:sldId id="309" r:id="rId6"/>
    <p:sldId id="265" r:id="rId7"/>
    <p:sldId id="268" r:id="rId8"/>
    <p:sldId id="282" r:id="rId9"/>
    <p:sldId id="287" r:id="rId10"/>
    <p:sldId id="301" r:id="rId11"/>
    <p:sldId id="300" r:id="rId12"/>
    <p:sldId id="277" r:id="rId13"/>
    <p:sldId id="272" r:id="rId14"/>
    <p:sldId id="292" r:id="rId15"/>
    <p:sldId id="307" r:id="rId16"/>
    <p:sldId id="312" r:id="rId17"/>
    <p:sldId id="313" r:id="rId18"/>
    <p:sldId id="308" r:id="rId19"/>
    <p:sldId id="310" r:id="rId20"/>
    <p:sldId id="311" r:id="rId21"/>
    <p:sldId id="302" r:id="rId22"/>
    <p:sldId id="306" r:id="rId23"/>
    <p:sldId id="303" r:id="rId24"/>
    <p:sldId id="304" r:id="rId25"/>
    <p:sldId id="305" r:id="rId26"/>
    <p:sldId id="299" r:id="rId27"/>
  </p:sldIdLst>
  <p:sldSz cx="12192000" cy="6858000"/>
  <p:notesSz cx="6858000" cy="9144000"/>
  <p:embeddedFontLst>
    <p:embeddedFont>
      <p:font typeface="Avenir Next LT Pro" panose="020B0504020202020204" pitchFamily="34" charset="0"/>
      <p:regular r:id="rId30"/>
      <p:bold r:id="rId31"/>
      <p:italic r:id="rId32"/>
      <p:boldItalic r:id="rId33"/>
    </p:embeddedFont>
    <p:embeddedFont>
      <p:font typeface="Bradley Hand ITC" panose="03070402050302030203" pitchFamily="66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mic Sans MS" panose="030F0702030302020204" pitchFamily="66" charset="0"/>
      <p:regular r:id="rId39"/>
      <p:bold r:id="rId40"/>
      <p:italic r:id="rId41"/>
      <p:boldItalic r:id="rId42"/>
    </p:embeddedFont>
    <p:embeddedFont>
      <p:font typeface="Speak Pro" panose="020B0504020101020102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72" autoAdjust="0"/>
    <p:restoredTop sz="94249" autoAdjust="0"/>
  </p:normalViewPr>
  <p:slideViewPr>
    <p:cSldViewPr snapToGrid="0">
      <p:cViewPr varScale="1">
        <p:scale>
          <a:sx n="59" d="100"/>
          <a:sy n="59" d="100"/>
        </p:scale>
        <p:origin x="24" y="45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6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11/26/2021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11/26/2021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11/26/2021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11/26/2021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11/26/2021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11/26/2021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11/26/2021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hyperlink" Target="https://pixabay.com/en/industry-smoke-chimney-pollution-80955/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jp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8">
            <a:lum/>
            <a:extLst>
              <a:ext uri="{837473B0-CC2E-450A-ABE3-18F120FF3D39}">
                <a1611:picAttrSrcUrl xmlns:a1611="http://schemas.microsoft.com/office/drawing/2016/11/main" r:id="rId49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esearchleap.com/general-management-principles-project-management-context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now.gov/aqi/aqi-basics" TargetMode="External"/><Relationship Id="rId2" Type="http://schemas.openxmlformats.org/officeDocument/2006/relationships/hyperlink" Target="https://www.aqi.in/" TargetMode="External"/><Relationship Id="rId1" Type="http://schemas.openxmlformats.org/officeDocument/2006/relationships/slideLayout" Target="../slideLayouts/slideLayout37.xml"/><Relationship Id="rId5" Type="http://schemas.openxmlformats.org/officeDocument/2006/relationships/hyperlink" Target="https://ieeexplore.ieee.org/document/8980024" TargetMode="External"/><Relationship Id="rId4" Type="http://schemas.openxmlformats.org/officeDocument/2006/relationships/hyperlink" Target="https://iitk.ac.in/new/data/aqi-iitk-web-page.ppt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1.web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0510" y="434340"/>
            <a:ext cx="4549140" cy="2468879"/>
          </a:xfrm>
        </p:spPr>
        <p:txBody>
          <a:bodyPr>
            <a:noAutofit/>
          </a:bodyPr>
          <a:lstStyle/>
          <a:p>
            <a:r>
              <a:rPr lang="en-US" sz="4800" i="1" dirty="0">
                <a:solidFill>
                  <a:schemeClr val="tx1"/>
                </a:solidFill>
                <a:latin typeface="Bradley Hand ITC" panose="03070402050302030203" pitchFamily="66" charset="0"/>
              </a:rPr>
              <a:t>AIR QUALITY MONITORING                                              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7" y="4748168"/>
            <a:ext cx="9751713" cy="1518407"/>
          </a:xfrm>
        </p:spPr>
        <p:txBody>
          <a:bodyPr>
            <a:normAutofit fontScale="25000" lnSpcReduction="20000"/>
          </a:bodyPr>
          <a:lstStyle/>
          <a:p>
            <a:r>
              <a:rPr lang="en-US" sz="9600" b="0" u="sng" dirty="0">
                <a:latin typeface="Comic Sans MS" panose="030F0702030302020204" pitchFamily="66" charset="0"/>
              </a:rPr>
              <a:t>Presented by </a:t>
            </a:r>
            <a:r>
              <a:rPr lang="en-US" sz="8000" b="0" dirty="0">
                <a:latin typeface="Comic Sans MS" panose="030F0702030302020204" pitchFamily="66" charset="0"/>
              </a:rPr>
              <a:t>:  </a:t>
            </a:r>
            <a:r>
              <a:rPr lang="en-US" sz="9600" b="0" dirty="0">
                <a:latin typeface="Comic Sans MS" panose="030F0702030302020204" pitchFamily="66" charset="0"/>
              </a:rPr>
              <a:t>   19WH1A0227 – BH. SAI SRUTHI – III EEE </a:t>
            </a:r>
          </a:p>
          <a:p>
            <a:r>
              <a:rPr lang="en-US" sz="9600" b="0" dirty="0">
                <a:latin typeface="Comic Sans MS" panose="030F0702030302020204" pitchFamily="66" charset="0"/>
              </a:rPr>
              <a:t>                            19WH1A0229 – P.SNEHA  - III EEE</a:t>
            </a:r>
          </a:p>
          <a:p>
            <a:r>
              <a:rPr lang="en-US" sz="9600" b="0" dirty="0">
                <a:latin typeface="Comic Sans MS" panose="030F0702030302020204" pitchFamily="66" charset="0"/>
              </a:rPr>
              <a:t>                            19WH1A0240 –K.GAYATHRI- III EEE</a:t>
            </a:r>
          </a:p>
          <a:p>
            <a:r>
              <a:rPr lang="en-US" sz="9600" b="0" dirty="0">
                <a:latin typeface="Comic Sans MS" panose="030F0702030302020204" pitchFamily="66" charset="0"/>
              </a:rPr>
              <a:t>                            19WH1A0243 –CH.LIKHITHA- III EEE</a:t>
            </a:r>
          </a:p>
          <a:p>
            <a:endParaRPr lang="en-US" sz="7400" b="0" dirty="0">
              <a:latin typeface="Comic Sans MS" panose="030F0702030302020204" pitchFamily="66" charset="0"/>
            </a:endParaRPr>
          </a:p>
          <a:p>
            <a:endParaRPr lang="en-US" sz="7400" b="0" dirty="0">
              <a:latin typeface="Comic Sans MS" panose="030F0702030302020204" pitchFamily="66" charset="0"/>
            </a:endParaRPr>
          </a:p>
          <a:p>
            <a:endParaRPr lang="en-US" sz="7400" b="0" dirty="0">
              <a:latin typeface="Comic Sans MS" panose="030F0702030302020204" pitchFamily="66" charset="0"/>
            </a:endParaRPr>
          </a:p>
          <a:p>
            <a:endParaRPr lang="en-US" sz="8000" b="0" dirty="0">
              <a:latin typeface="Comic Sans MS" panose="030F0702030302020204" pitchFamily="66" charset="0"/>
            </a:endParaRPr>
          </a:p>
          <a:p>
            <a:r>
              <a:rPr lang="en-US" sz="8000" b="0" dirty="0">
                <a:latin typeface="Comic Sans MS" panose="030F0702030302020204" pitchFamily="66" charset="0"/>
              </a:rPr>
              <a:t> </a:t>
            </a:r>
          </a:p>
          <a:p>
            <a:endParaRPr lang="en-US" sz="2800" b="0" dirty="0">
              <a:latin typeface="Comic Sans MS" panose="030F0702030302020204" pitchFamily="66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40182" y="196387"/>
            <a:ext cx="324289" cy="92240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Our idea – </a:t>
            </a:r>
            <a:br>
              <a:rPr lang="en-US" dirty="0">
                <a:latin typeface="Bradley Hand ITC" panose="03070402050302030203" pitchFamily="66" charset="0"/>
              </a:rPr>
            </a:br>
            <a:r>
              <a:rPr lang="en-US" dirty="0">
                <a:latin typeface="Bradley Hand ITC" panose="03070402050302030203" pitchFamily="66" charset="0"/>
              </a:rPr>
              <a:t>           Air quality monitoring and alert system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7968E-142A-49A3-8ED6-285EDE03F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78F13A3-D034-420D-85D0-00C9038943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97315" y="2103491"/>
            <a:ext cx="6695636" cy="4030313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71BECC-76DA-4D3D-A067-C7196A0B53AF}"/>
              </a:ext>
            </a:extLst>
          </p:cNvPr>
          <p:cNvSpPr txBox="1"/>
          <p:nvPr/>
        </p:nvSpPr>
        <p:spPr>
          <a:xfrm>
            <a:off x="4736565" y="6133805"/>
            <a:ext cx="5954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                          Basic prototype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87C14-34B7-44E6-895F-8BC7B26FA941}"/>
              </a:ext>
            </a:extLst>
          </p:cNvPr>
          <p:cNvSpPr txBox="1"/>
          <p:nvPr/>
        </p:nvSpPr>
        <p:spPr>
          <a:xfrm>
            <a:off x="687638" y="2133176"/>
            <a:ext cx="349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D1C43C-52C7-4330-B730-D634C29455BA}"/>
              </a:ext>
            </a:extLst>
          </p:cNvPr>
          <p:cNvSpPr txBox="1"/>
          <p:nvPr/>
        </p:nvSpPr>
        <p:spPr>
          <a:xfrm>
            <a:off x="614873" y="2133176"/>
            <a:ext cx="332064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Components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Arduino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Lcd display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Gas sensor (MQ135)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Potentiometer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Buzzer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Jumper Cables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Breadboard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Resistor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228599"/>
            <a:ext cx="10022485" cy="722249"/>
          </a:xfrm>
        </p:spPr>
        <p:txBody>
          <a:bodyPr/>
          <a:lstStyle/>
          <a:p>
            <a:r>
              <a:rPr lang="en-US" dirty="0">
                <a:latin typeface="Bradley Hand ITC" panose="03070402050302030203" pitchFamily="66" charset="0"/>
              </a:rPr>
              <a:t>                          </a:t>
            </a:r>
            <a:r>
              <a:rPr lang="en-US" sz="4800" dirty="0">
                <a:latin typeface="Bradley Hand ITC" panose="03070402050302030203" pitchFamily="66" charset="0"/>
              </a:rPr>
              <a:t>Approach </a:t>
            </a:r>
            <a:r>
              <a:rPr lang="en-US" dirty="0">
                <a:latin typeface="Bradley Hand ITC" panose="03070402050302030203" pitchFamily="66" charset="0"/>
              </a:rPr>
              <a:t>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r>
              <a:rPr lang="en-US" dirty="0">
                <a:latin typeface="Bradley Hand ITC" panose="03070402050302030203" pitchFamily="66" charset="0"/>
              </a:rPr>
              <a:t>Collecting information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AC0E371-764C-41CA-9680-267350C7EE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>
                <a:latin typeface="Bradley Hand ITC" panose="03070402050302030203" pitchFamily="66" charset="0"/>
              </a:rPr>
              <a:t>Analyzing</a:t>
            </a:r>
            <a:r>
              <a:rPr lang="en-US" dirty="0"/>
              <a:t>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5712C8D-157C-4EF1-B565-889F5684F1BA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>
                <a:latin typeface="Bradley Hand ITC" panose="03070402050302030203" pitchFamily="66" charset="0"/>
              </a:rPr>
              <a:t>Providing output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88B3941-E817-44DE-8D5A-DCA0DAB61823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>
                <a:latin typeface="Bradley Hand ITC" panose="03070402050302030203" pitchFamily="66" charset="0"/>
              </a:rPr>
              <a:t>Data storage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0613223-43E0-4B37-AFB8-C0C5F47750A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>
                <a:latin typeface="Bradley Hand ITC" panose="03070402050302030203" pitchFamily="66" charset="0"/>
              </a:rPr>
              <a:t>Graph display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C4E060E-0CFB-411A-B226-CDA349703288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>
                <a:latin typeface="Bradley Hand ITC" panose="03070402050302030203" pitchFamily="66" charset="0"/>
              </a:rPr>
              <a:t>Conclusion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36BA5EA-18C4-4263-BDB0-C57CB168D0AF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latin typeface="Comic Sans MS" panose="030F0702030302020204" pitchFamily="66" charset="0"/>
              </a:rPr>
              <a:t>Gathers information through sensors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9F05205-BC24-4284-BB47-960282D011ED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latin typeface="Comic Sans MS" panose="030F0702030302020204" pitchFamily="66" charset="0"/>
              </a:rPr>
              <a:t>Compare the received data with given constraints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78092F6-F4AA-40B6-B5DE-CEA37AB1A9D2}"/>
              </a:ext>
            </a:extLst>
          </p:cNvPr>
          <p:cNvSpPr>
            <a:spLocks noGrp="1"/>
          </p:cNvSpPr>
          <p:nvPr>
            <p:ph type="body" sz="half" idx="23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latin typeface="Comic Sans MS" panose="030F0702030302020204" pitchFamily="66" charset="0"/>
              </a:rPr>
              <a:t>Displaying result  accordingly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4EC928A2-6A4A-452E-8823-81F26EA40C9C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latin typeface="Comic Sans MS" panose="030F0702030302020204" pitchFamily="66" charset="0"/>
              </a:rPr>
              <a:t>Maintaining the AQI values in terminal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388AEE0-2630-4EEB-80E0-53D74792BE97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latin typeface="Comic Sans MS" panose="030F0702030302020204" pitchFamily="66" charset="0"/>
              </a:rPr>
              <a:t>Displaying the data pictorially for easy  understanding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5F658D4-342A-4944-98F5-EC1761CC401B}"/>
              </a:ext>
            </a:extLst>
          </p:cNvPr>
          <p:cNvSpPr>
            <a:spLocks noGrp="1"/>
          </p:cNvSpPr>
          <p:nvPr>
            <p:ph type="body" sz="half" idx="26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Comic Sans MS" panose="030F0702030302020204" pitchFamily="66" charset="0"/>
              </a:rPr>
              <a:t>Concluding the air quality </a:t>
            </a:r>
          </a:p>
        </p:txBody>
      </p:sp>
      <p:pic>
        <p:nvPicPr>
          <p:cNvPr id="51" name="Picture Placeholder 50" descr="Books on shelf">
            <a:extLst>
              <a:ext uri="{FF2B5EF4-FFF2-40B4-BE49-F238E27FC236}">
                <a16:creationId xmlns:a16="http://schemas.microsoft.com/office/drawing/2014/main" id="{FFC09231-9C4D-4246-A535-C3690719498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28940" y="1758517"/>
            <a:ext cx="862926" cy="862926"/>
          </a:xfrm>
        </p:spPr>
      </p:pic>
      <p:pic>
        <p:nvPicPr>
          <p:cNvPr id="59" name="Picture Placeholder 58" descr="Statistics">
            <a:extLst>
              <a:ext uri="{FF2B5EF4-FFF2-40B4-BE49-F238E27FC236}">
                <a16:creationId xmlns:a16="http://schemas.microsoft.com/office/drawing/2014/main" id="{254CDD44-0160-47AE-934F-2D936D20C7FF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512376" y="3890631"/>
            <a:ext cx="867600" cy="867600"/>
          </a:xfrm>
        </p:spPr>
      </p:pic>
      <p:pic>
        <p:nvPicPr>
          <p:cNvPr id="61" name="Picture Placeholder 60" descr="Marketing">
            <a:extLst>
              <a:ext uri="{FF2B5EF4-FFF2-40B4-BE49-F238E27FC236}">
                <a16:creationId xmlns:a16="http://schemas.microsoft.com/office/drawing/2014/main" id="{ED39021A-AD0E-4A23-A73D-402E0578804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47686" y="3890631"/>
            <a:ext cx="867600" cy="867600"/>
          </a:xfrm>
        </p:spPr>
      </p:pic>
      <p:pic>
        <p:nvPicPr>
          <p:cNvPr id="71" name="Picture Placeholder 70" descr="Research">
            <a:extLst>
              <a:ext uri="{FF2B5EF4-FFF2-40B4-BE49-F238E27FC236}">
                <a16:creationId xmlns:a16="http://schemas.microsoft.com/office/drawing/2014/main" id="{76E10F36-72C7-48D2-92C9-EB0F25D8477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432166" y="1758520"/>
            <a:ext cx="867600" cy="867600"/>
          </a:xfrm>
        </p:spPr>
      </p:pic>
      <p:pic>
        <p:nvPicPr>
          <p:cNvPr id="73" name="Picture Placeholder 72" descr="Decision chart">
            <a:extLst>
              <a:ext uri="{FF2B5EF4-FFF2-40B4-BE49-F238E27FC236}">
                <a16:creationId xmlns:a16="http://schemas.microsoft.com/office/drawing/2014/main" id="{840D31A1-AED1-47FF-A23F-DF37F6745DE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967476" y="1758520"/>
            <a:ext cx="867600" cy="867600"/>
          </a:xfrm>
        </p:spPr>
      </p:pic>
      <p:pic>
        <p:nvPicPr>
          <p:cNvPr id="77" name="Picture Placeholder 76" descr="Lightbulb and pencil">
            <a:extLst>
              <a:ext uri="{FF2B5EF4-FFF2-40B4-BE49-F238E27FC236}">
                <a16:creationId xmlns:a16="http://schemas.microsoft.com/office/drawing/2014/main" id="{97C0FBD8-CC2C-4B3C-BEA4-C0AF2C3DED1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77066" y="3890631"/>
            <a:ext cx="867600" cy="8676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A83B30-F478-45DD-A7ED-93BB23B3EC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7A0956-829C-41D9-8616-111CADD448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2021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3FEB4D-1A65-4EC9-B04E-C33408391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754" b="4824"/>
          <a:stretch/>
        </p:blipFill>
        <p:spPr>
          <a:xfrm>
            <a:off x="1003299" y="272562"/>
            <a:ext cx="3920394" cy="5064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7CF38E-D2D1-49F3-9CA7-37F826D42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915" y="1079255"/>
            <a:ext cx="6963508" cy="4257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5B1286-EB1C-4C43-9570-C69FF6BEA5E2}"/>
              </a:ext>
            </a:extLst>
          </p:cNvPr>
          <p:cNvSpPr txBox="1"/>
          <p:nvPr/>
        </p:nvSpPr>
        <p:spPr>
          <a:xfrm>
            <a:off x="5301762" y="422030"/>
            <a:ext cx="5187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Plotted graph using serial plotter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AB2EB6-15BA-49B3-AF70-97CB6F4E7384}"/>
              </a:ext>
            </a:extLst>
          </p:cNvPr>
          <p:cNvSpPr txBox="1"/>
          <p:nvPr/>
        </p:nvSpPr>
        <p:spPr>
          <a:xfrm>
            <a:off x="730739" y="5598635"/>
            <a:ext cx="5705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Values recorded from terminal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0449B-7F36-4D8D-95F8-D6BF437F094F}"/>
              </a:ext>
            </a:extLst>
          </p:cNvPr>
          <p:cNvSpPr txBox="1"/>
          <p:nvPr/>
        </p:nvSpPr>
        <p:spPr>
          <a:xfrm>
            <a:off x="11148646" y="6130646"/>
            <a:ext cx="4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655844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C9B8C-848E-493A-8B18-8E41E87A1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88F89-B23B-4B0D-8D0F-A89A3DB0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B86E36-2D75-4C8F-B00D-CF1714331D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WhatsApp Video 2021-11-26 at 9.49.05 AM">
            <a:hlinkClick r:id="" action="ppaction://media"/>
            <a:extLst>
              <a:ext uri="{FF2B5EF4-FFF2-40B4-BE49-F238E27FC236}">
                <a16:creationId xmlns:a16="http://schemas.microsoft.com/office/drawing/2014/main" id="{F6CD4654-89DA-4261-B78A-BDBF540B9A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1166226"/>
            <a:ext cx="9302261" cy="50938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4BB7C5-7242-4E9D-8A0E-C16FB0F964BB}"/>
              </a:ext>
            </a:extLst>
          </p:cNvPr>
          <p:cNvSpPr txBox="1"/>
          <p:nvPr/>
        </p:nvSpPr>
        <p:spPr>
          <a:xfrm>
            <a:off x="1512278" y="305337"/>
            <a:ext cx="775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Our results for indoor environment</a:t>
            </a:r>
          </a:p>
        </p:txBody>
      </p:sp>
    </p:spTree>
    <p:extLst>
      <p:ext uri="{BB962C8B-B14F-4D97-AF65-F5344CB8AC3E}">
        <p14:creationId xmlns:p14="http://schemas.microsoft.com/office/powerpoint/2010/main" val="278155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4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F557E-837D-4883-8BB8-7854DC5D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3672C8-C6AE-4D08-AC4C-4594A46251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2021</a:t>
            </a:r>
          </a:p>
          <a:p>
            <a:endParaRPr lang="en-IN" dirty="0"/>
          </a:p>
        </p:txBody>
      </p:sp>
      <p:pic>
        <p:nvPicPr>
          <p:cNvPr id="10" name="WhatsApp Video 2021-11-26 at 11.52.06 AM">
            <a:hlinkClick r:id="" action="ppaction://media"/>
            <a:extLst>
              <a:ext uri="{FF2B5EF4-FFF2-40B4-BE49-F238E27FC236}">
                <a16:creationId xmlns:a16="http://schemas.microsoft.com/office/drawing/2014/main" id="{CFE5BD26-8D18-49B5-B10F-6400EFB973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0977" y="1547446"/>
            <a:ext cx="8212015" cy="45104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9D20EE-3787-44D3-BFA7-E82AA4EFE941}"/>
              </a:ext>
            </a:extLst>
          </p:cNvPr>
          <p:cNvSpPr txBox="1"/>
          <p:nvPr/>
        </p:nvSpPr>
        <p:spPr>
          <a:xfrm>
            <a:off x="1573822" y="615434"/>
            <a:ext cx="7429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Our results for outdoor environment</a:t>
            </a:r>
          </a:p>
        </p:txBody>
      </p:sp>
    </p:spTree>
    <p:extLst>
      <p:ext uri="{BB962C8B-B14F-4D97-AF65-F5344CB8AC3E}">
        <p14:creationId xmlns:p14="http://schemas.microsoft.com/office/powerpoint/2010/main" val="14655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097CD-0558-48F1-9043-7FFDFDDA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DA0A4-5A72-4066-B732-F587AA412E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IN" dirty="0"/>
              <a:t>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01207-81A0-4A50-B967-3C87CE30037A}"/>
              </a:ext>
            </a:extLst>
          </p:cNvPr>
          <p:cNvSpPr txBox="1"/>
          <p:nvPr/>
        </p:nvSpPr>
        <p:spPr>
          <a:xfrm>
            <a:off x="1134207" y="157410"/>
            <a:ext cx="9618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Connecting with Thing speak(IOT)</a:t>
            </a:r>
            <a:endParaRPr lang="en-IN" sz="4400" b="1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2ED82-9872-47CC-B218-DD0CC173E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31" y="1397977"/>
            <a:ext cx="6714392" cy="3938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8CF93C-9028-41AA-B64C-B29AF5243051}"/>
              </a:ext>
            </a:extLst>
          </p:cNvPr>
          <p:cNvSpPr txBox="1"/>
          <p:nvPr/>
        </p:nvSpPr>
        <p:spPr>
          <a:xfrm>
            <a:off x="8044963" y="1397977"/>
            <a:ext cx="354798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u="sng" dirty="0">
                <a:solidFill>
                  <a:schemeClr val="accent6"/>
                </a:solidFill>
                <a:latin typeface="Comic Sans MS" panose="030F0702030302020204" pitchFamily="66" charset="0"/>
              </a:rPr>
              <a:t>Components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/>
                </a:solidFill>
                <a:latin typeface="Comic Sans MS" panose="030F0702030302020204" pitchFamily="66" charset="0"/>
              </a:rPr>
              <a:t>Node </a:t>
            </a:r>
            <a:r>
              <a:rPr lang="en-IN" sz="2400" dirty="0" err="1">
                <a:solidFill>
                  <a:schemeClr val="accent6"/>
                </a:solidFill>
                <a:latin typeface="Comic Sans MS" panose="030F0702030302020204" pitchFamily="66" charset="0"/>
              </a:rPr>
              <a:t>mcu</a:t>
            </a:r>
            <a:r>
              <a:rPr lang="en-IN" sz="2400" dirty="0">
                <a:solidFill>
                  <a:schemeClr val="accent6"/>
                </a:solidFill>
                <a:latin typeface="Comic Sans MS" panose="030F0702030302020204" pitchFamily="66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/>
                </a:solidFill>
                <a:latin typeface="Comic Sans MS" panose="030F0702030302020204" pitchFamily="66" charset="0"/>
              </a:rPr>
              <a:t>(ESP 8266)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/>
                </a:solidFill>
                <a:latin typeface="Comic Sans MS" panose="030F0702030302020204" pitchFamily="66" charset="0"/>
              </a:rPr>
              <a:t>MQ 135 </a:t>
            </a:r>
          </a:p>
          <a:p>
            <a:r>
              <a:rPr lang="en-IN" sz="2400" u="sng" dirty="0">
                <a:solidFill>
                  <a:schemeClr val="accent6"/>
                </a:solidFill>
                <a:latin typeface="Comic Sans MS" panose="030F0702030302020204" pitchFamily="66" charset="0"/>
              </a:rPr>
              <a:t>Idea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/>
                </a:solidFill>
                <a:latin typeface="Comic Sans MS" panose="030F0702030302020204" pitchFamily="66" charset="0"/>
              </a:rPr>
              <a:t>Using thing speak to store the values in cloud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/>
                </a:solidFill>
                <a:latin typeface="Comic Sans MS" panose="030F0702030302020204" pitchFamily="66" charset="0"/>
              </a:rPr>
              <a:t>Providing values and graphs in thing speak channel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167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452CF4-FBC6-4984-B62A-8AE01DD68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CC1A2-6403-4B90-8828-425190EF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E7EB8F-038F-434D-BC73-C547BFED20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2021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1D3C2F-7D37-47EF-8A55-64BFE8DC8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5"/>
          <a:stretch/>
        </p:blipFill>
        <p:spPr>
          <a:xfrm>
            <a:off x="928800" y="1798386"/>
            <a:ext cx="10515600" cy="4754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F19776-ADFF-42E7-8B3D-24F8566FF713}"/>
              </a:ext>
            </a:extLst>
          </p:cNvPr>
          <p:cNvSpPr txBox="1"/>
          <p:nvPr/>
        </p:nvSpPr>
        <p:spPr>
          <a:xfrm>
            <a:off x="791308" y="468000"/>
            <a:ext cx="10903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Our thing speak channel for air quality monitoring </a:t>
            </a:r>
          </a:p>
        </p:txBody>
      </p:sp>
    </p:spTree>
    <p:extLst>
      <p:ext uri="{BB962C8B-B14F-4D97-AF65-F5344CB8AC3E}">
        <p14:creationId xmlns:p14="http://schemas.microsoft.com/office/powerpoint/2010/main" val="3588229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ABA4D-BD13-4999-9D9A-8C1AB8FE7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radley Hand ITC" panose="03070402050302030203" pitchFamily="66" charset="0"/>
              </a:rPr>
              <a:t>Graph from thing speak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716BB9-7685-47AF-A8A6-C1153322F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1FA92-16F7-4143-9CC8-8B65402D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A47A13-A85C-4704-88DD-8979AB3508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85DEEE-0CC3-44FF-B8DC-F308CD796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39"/>
          <a:stretch/>
        </p:blipFill>
        <p:spPr>
          <a:xfrm>
            <a:off x="1332328" y="1684518"/>
            <a:ext cx="8321626" cy="413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85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09473-0486-4C03-ACD1-8B71DA59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228600"/>
            <a:ext cx="9542838" cy="608733"/>
          </a:xfrm>
        </p:spPr>
        <p:txBody>
          <a:bodyPr/>
          <a:lstStyle/>
          <a:p>
            <a:r>
              <a:rPr lang="en-IN" dirty="0">
                <a:latin typeface="Bradley Hand ITC" panose="03070402050302030203" pitchFamily="66" charset="0"/>
              </a:rPr>
              <a:t>                          Applications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10D2B-AEA1-46C8-BC46-F01D4B3F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5DB837-DCC7-4D2D-958F-16E41379DD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2021</a:t>
            </a:r>
          </a:p>
          <a:p>
            <a:endParaRPr lang="en-IN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A782496-C1C4-4660-9AD0-12FEBCE98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55" y="1890255"/>
            <a:ext cx="5927340" cy="32443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5A29DA5-4897-4615-A9E4-D6655B6EA3F1}"/>
              </a:ext>
            </a:extLst>
          </p:cNvPr>
          <p:cNvSpPr txBox="1"/>
          <p:nvPr/>
        </p:nvSpPr>
        <p:spPr>
          <a:xfrm>
            <a:off x="2110154" y="981560"/>
            <a:ext cx="7965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Air quality monitoring system near traffic signals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8C1CE2-A5BB-4E3C-ACC1-D17C16955D04}"/>
              </a:ext>
            </a:extLst>
          </p:cNvPr>
          <p:cNvSpPr txBox="1"/>
          <p:nvPr/>
        </p:nvSpPr>
        <p:spPr>
          <a:xfrm>
            <a:off x="6576646" y="1890256"/>
            <a:ext cx="465992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Helps to control traffic accordingly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Gives information about air quality of surrounding routes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Warns traffic police about the pollution level so that they can take care of their health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Diverting some routes to reduce the concentration of pollution at one area</a:t>
            </a:r>
          </a:p>
        </p:txBody>
      </p:sp>
    </p:spTree>
    <p:extLst>
      <p:ext uri="{BB962C8B-B14F-4D97-AF65-F5344CB8AC3E}">
        <p14:creationId xmlns:p14="http://schemas.microsoft.com/office/powerpoint/2010/main" val="3511663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EEA30-55FD-4797-90D8-E732BD540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9903323" cy="697044"/>
          </a:xfrm>
        </p:spPr>
        <p:txBody>
          <a:bodyPr/>
          <a:lstStyle/>
          <a:p>
            <a:r>
              <a:rPr lang="en-IN" sz="2800" dirty="0"/>
              <a:t>                  </a:t>
            </a:r>
            <a:r>
              <a:rPr lang="en-IN" sz="2800" dirty="0">
                <a:latin typeface="Bradley Hand ITC" panose="03070402050302030203" pitchFamily="66" charset="0"/>
              </a:rPr>
              <a:t>Air quality monitoring in industries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520FF-81C1-474B-B7F8-8E359C88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76BCB7-5C13-4674-8A08-60A8EE02D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2021</a:t>
            </a:r>
          </a:p>
          <a:p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DC30CB-19C0-40EE-9CB2-73C28E2EC6CE}"/>
              </a:ext>
            </a:extLst>
          </p:cNvPr>
          <p:cNvSpPr txBox="1"/>
          <p:nvPr/>
        </p:nvSpPr>
        <p:spPr>
          <a:xfrm>
            <a:off x="1359878" y="145435"/>
            <a:ext cx="79658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Bradley Hand ITC" panose="03070402050302030203" pitchFamily="66" charset="0"/>
              </a:rPr>
              <a:t>                                                 </a:t>
            </a:r>
            <a:r>
              <a:rPr lang="en-IN" sz="36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Applications</a:t>
            </a:r>
          </a:p>
          <a:p>
            <a:endParaRPr lang="en-IN" dirty="0">
              <a:latin typeface="Bradley Hand ITC" panose="03070402050302030203" pitchFamily="66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0EF453B-1CF5-418E-8163-182646804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6" y="1907931"/>
            <a:ext cx="5445624" cy="36777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554354F-2710-4D0B-B9D8-FAE2D6D168DC}"/>
              </a:ext>
            </a:extLst>
          </p:cNvPr>
          <p:cNvSpPr txBox="1"/>
          <p:nvPr/>
        </p:nvSpPr>
        <p:spPr>
          <a:xfrm>
            <a:off x="6682153" y="1304142"/>
            <a:ext cx="50122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Industrial pollution is a major source of air pollution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The governments across the globe have enacted strict laws to control the pollution from industries.  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The pollution can be measured in real-time for law enforcement and in the implementation of the clean manufacturing practices.</a:t>
            </a:r>
            <a:endParaRPr lang="en-IN" sz="2400" dirty="0">
              <a:solidFill>
                <a:schemeClr val="accent6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B961-2D81-41E9-BD93-5ABEA95A3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202224"/>
            <a:ext cx="8807116" cy="2338754"/>
          </a:xfrm>
        </p:spPr>
        <p:txBody>
          <a:bodyPr/>
          <a:lstStyle/>
          <a:p>
            <a:r>
              <a:rPr lang="en-IN" u="sng" dirty="0">
                <a:solidFill>
                  <a:schemeClr val="accent1"/>
                </a:solidFill>
                <a:latin typeface="Bradley Hand ITC" panose="03070402050302030203" pitchFamily="66" charset="0"/>
              </a:rPr>
              <a:t>Problem statement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Bradley Hand ITC" panose="03070402050302030203" pitchFamily="66" charset="0"/>
              </a:rPr>
              <a:t>:</a:t>
            </a:r>
            <a:br>
              <a:rPr lang="en-IN" dirty="0">
                <a:solidFill>
                  <a:schemeClr val="accent5">
                    <a:lumMod val="75000"/>
                  </a:schemeClr>
                </a:solidFill>
                <a:latin typeface="Bradley Hand ITC" panose="03070402050302030203" pitchFamily="66" charset="0"/>
              </a:rPr>
            </a:br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Bradley Hand ITC" panose="03070402050302030203" pitchFamily="66" charset="0"/>
              </a:rPr>
              <a:t> Deteriorating air quality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1CA723-4A27-4966-8EF7-03700CBC7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8" y="2813538"/>
            <a:ext cx="9144000" cy="1503485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5">
                    <a:lumMod val="75000"/>
                  </a:schemeClr>
                </a:solidFill>
                <a:latin typeface="Bradley Hand ITC" panose="03070402050302030203" pitchFamily="66" charset="0"/>
              </a:rPr>
              <a:t>How healthy is the air </a:t>
            </a:r>
            <a:r>
              <a:rPr lang="en-IN" sz="4000">
                <a:solidFill>
                  <a:schemeClr val="accent5">
                    <a:lumMod val="75000"/>
                  </a:schemeClr>
                </a:solidFill>
                <a:latin typeface="Bradley Hand ITC" panose="03070402050302030203" pitchFamily="66" charset="0"/>
              </a:rPr>
              <a:t>we breathe ?... </a:t>
            </a:r>
            <a:endParaRPr lang="en-IN" sz="4000" dirty="0">
              <a:solidFill>
                <a:schemeClr val="accent5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07804-08BF-4DA4-8F4C-FE6AD2D47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638F7-26DD-4FA9-AF9D-4AA4C859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F9CE73-458D-4EE2-957A-1122D2E533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717230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CBC89-4157-44CD-9B61-CEBEE5A8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5844F0-E3FB-4467-898D-0E6B696C4B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2021</a:t>
            </a:r>
          </a:p>
          <a:p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AC8726-AF72-4DC0-BD82-27A0C8F85204}"/>
              </a:ext>
            </a:extLst>
          </p:cNvPr>
          <p:cNvSpPr txBox="1"/>
          <p:nvPr/>
        </p:nvSpPr>
        <p:spPr>
          <a:xfrm>
            <a:off x="1714499" y="167054"/>
            <a:ext cx="936908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                           </a:t>
            </a:r>
            <a:r>
              <a:rPr lang="en-IN" sz="36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Applications</a:t>
            </a:r>
          </a:p>
          <a:p>
            <a:endParaRPr lang="en-IN" sz="2800" b="1" dirty="0">
              <a:solidFill>
                <a:schemeClr val="bg1"/>
              </a:solidFill>
              <a:latin typeface="Bradley Hand ITC" panose="03070402050302030203" pitchFamily="66" charset="0"/>
            </a:endParaRPr>
          </a:p>
          <a:p>
            <a:r>
              <a:rPr lang="en-IN" sz="28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Air quality monitoring in societies and colonies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7CF0FDD-A254-4383-A856-8D667AF08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79" y="2255514"/>
            <a:ext cx="5922498" cy="34506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569B9F-9013-4290-B622-EA9032DF9738}"/>
              </a:ext>
            </a:extLst>
          </p:cNvPr>
          <p:cNvSpPr txBox="1"/>
          <p:nvPr/>
        </p:nvSpPr>
        <p:spPr>
          <a:xfrm>
            <a:off x="6831623" y="2435468"/>
            <a:ext cx="47613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Conducting tree plantation programs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Car – free days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Odd – even schemes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Creates awareness on pollutants present in air for localities near industries</a:t>
            </a:r>
          </a:p>
        </p:txBody>
      </p:sp>
    </p:spTree>
    <p:extLst>
      <p:ext uri="{BB962C8B-B14F-4D97-AF65-F5344CB8AC3E}">
        <p14:creationId xmlns:p14="http://schemas.microsoft.com/office/powerpoint/2010/main" val="541787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624EE-2DAF-4643-B790-FE07F8AD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477" y="149470"/>
            <a:ext cx="2945424" cy="615462"/>
          </a:xfrm>
        </p:spPr>
        <p:txBody>
          <a:bodyPr/>
          <a:lstStyle/>
          <a:p>
            <a:r>
              <a:rPr lang="en-IN" dirty="0">
                <a:latin typeface="Bradley Hand ITC" panose="03070402050302030203" pitchFamily="66" charset="0"/>
              </a:rPr>
              <a:t>Applications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50C97-2974-4B95-8393-A6CD86D53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EE0D9-5E1F-4577-8C88-41CC92ECC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4017CA-5446-46A5-A555-F5240F5B0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6404" y="1710465"/>
            <a:ext cx="5497157" cy="337790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Detects in case of any gas leak.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Underground air quality can be monitored continuously.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Knowing the concentration of the pollution can help mine operators adopt environmental friendly practices.</a:t>
            </a:r>
            <a:endParaRPr lang="en-IN" sz="2800" i="0" dirty="0">
              <a:solidFill>
                <a:schemeClr val="accent6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i="0" dirty="0">
              <a:solidFill>
                <a:schemeClr val="accent6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IN" dirty="0"/>
              <a:t> </a:t>
            </a:r>
          </a:p>
          <a:p>
            <a:endParaRPr lang="en-IN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0FCB647-F794-40ED-8AEC-0A95577D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38" y="1981200"/>
            <a:ext cx="4920761" cy="32805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F81F6B-B1D0-4B95-A641-6AC5CCFF3B50}"/>
              </a:ext>
            </a:extLst>
          </p:cNvPr>
          <p:cNvSpPr txBox="1"/>
          <p:nvPr/>
        </p:nvSpPr>
        <p:spPr>
          <a:xfrm>
            <a:off x="1438617" y="870703"/>
            <a:ext cx="9894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Air quality monitoring in mines </a:t>
            </a:r>
          </a:p>
        </p:txBody>
      </p:sp>
    </p:spTree>
    <p:extLst>
      <p:ext uri="{BB962C8B-B14F-4D97-AF65-F5344CB8AC3E}">
        <p14:creationId xmlns:p14="http://schemas.microsoft.com/office/powerpoint/2010/main" val="78222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D9894-00C5-4C9D-95F2-6532CF414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805" y="649349"/>
            <a:ext cx="8933664" cy="697044"/>
          </a:xfrm>
        </p:spPr>
        <p:txBody>
          <a:bodyPr/>
          <a:lstStyle/>
          <a:p>
            <a:r>
              <a:rPr lang="en-US" dirty="0">
                <a:latin typeface="Bradley Hand ITC" panose="03070402050302030203" pitchFamily="66" charset="0"/>
              </a:rPr>
              <a:t>                      References </a:t>
            </a:r>
            <a:endParaRPr lang="en-IN" dirty="0">
              <a:latin typeface="Bradley Hand ITC" panose="03070402050302030203" pitchFamily="66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FA0E6-42E5-46A2-9FFE-6B9EFCCD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322896-3C5B-4A0F-8D4C-FBAC666AA9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2021</a:t>
            </a:r>
          </a:p>
          <a:p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1FE44-778C-4850-B492-38958B48C3F6}"/>
              </a:ext>
            </a:extLst>
          </p:cNvPr>
          <p:cNvSpPr txBox="1"/>
          <p:nvPr/>
        </p:nvSpPr>
        <p:spPr>
          <a:xfrm>
            <a:off x="962418" y="1768668"/>
            <a:ext cx="1001443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latin typeface="Bradley Hand ITC" panose="03070402050302030203" pitchFamily="66" charset="0"/>
                <a:hlinkClick r:id="rId2"/>
              </a:rPr>
              <a:t>https://www.aqi.in</a:t>
            </a:r>
            <a:r>
              <a:rPr lang="en-IN" sz="3200" b="1" dirty="0">
                <a:latin typeface="Bradley Hand ITC" panose="03070402050302030203" pitchFamily="66" charset="0"/>
              </a:rPr>
              <a:t>     </a:t>
            </a:r>
            <a:r>
              <a:rPr lang="en-IN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(Real time AQI)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latin typeface="Bradley Hand ITC" panose="03070402050302030203" pitchFamily="66" charset="0"/>
                <a:hlinkClick r:id="rId3"/>
              </a:rPr>
              <a:t>https://www.airnow.gov/aqi/aqi-basics</a:t>
            </a:r>
            <a:r>
              <a:rPr lang="en-IN" sz="3200" b="1" dirty="0">
                <a:latin typeface="Bradley Hand ITC" panose="03070402050302030203" pitchFamily="66" charset="0"/>
              </a:rPr>
              <a:t> </a:t>
            </a:r>
            <a:r>
              <a:rPr lang="en-IN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(for AQI working and basics)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latin typeface="Bradley Hand ITC" panose="03070402050302030203" pitchFamily="66" charset="0"/>
                <a:hlinkClick r:id="rId4"/>
              </a:rPr>
              <a:t>https://iitk.ac.in/new/data/aqi-iitk-web-page.ppt</a:t>
            </a:r>
            <a:r>
              <a:rPr lang="en-IN" sz="3200" b="1" dirty="0">
                <a:latin typeface="Bradley Hand ITC" panose="03070402050302030203" pitchFamily="66" charset="0"/>
              </a:rPr>
              <a:t> </a:t>
            </a:r>
            <a:r>
              <a:rPr lang="en-IN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(presentation by IIT Kanpur 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latin typeface="Bradley Hand ITC" panose="03070402050302030203" pitchFamily="66" charset="0"/>
                <a:hlinkClick r:id="rId5"/>
              </a:rPr>
              <a:t>https://ieeexplore.ieee.org/document/8980024</a:t>
            </a:r>
            <a:endParaRPr lang="en-IN" sz="3200" b="1" dirty="0">
              <a:latin typeface="Bradley Hand ITC" panose="03070402050302030203" pitchFamily="66" charset="0"/>
            </a:endParaRPr>
          </a:p>
          <a:p>
            <a:r>
              <a:rPr lang="en-IN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    (IEEE paper on measurement of AQI using IOT)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0222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9714" y="3977641"/>
            <a:ext cx="9902206" cy="131445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bg2"/>
                </a:solidFill>
                <a:latin typeface="Bradley Hand ITC" panose="03070402050302030203" pitchFamily="66" charset="0"/>
              </a:rPr>
              <a:t>       </a:t>
            </a:r>
            <a:r>
              <a:rPr lang="en-US" sz="7200" i="1" dirty="0">
                <a:latin typeface="Bradley Hand ITC" panose="03070402050302030203" pitchFamily="66" charset="0"/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8" y="5292090"/>
            <a:ext cx="9144000" cy="156590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TEAM</a:t>
            </a:r>
            <a:r>
              <a:rPr lang="en-US" dirty="0"/>
              <a:t> :                 </a:t>
            </a:r>
            <a:r>
              <a:rPr lang="en-US" sz="3200" b="0" dirty="0">
                <a:latin typeface="Comic Sans MS" panose="030F0702030302020204" pitchFamily="66" charset="0"/>
              </a:rPr>
              <a:t>19WH1A0227 – BH. SAI SRUTHI – III EEE </a:t>
            </a:r>
          </a:p>
          <a:p>
            <a:r>
              <a:rPr lang="en-US" sz="3200" b="0" dirty="0">
                <a:latin typeface="Comic Sans MS" panose="030F0702030302020204" pitchFamily="66" charset="0"/>
              </a:rPr>
              <a:t>                            19WH1A0229 – P.SNEHA  - III EEE</a:t>
            </a:r>
          </a:p>
          <a:p>
            <a:r>
              <a:rPr lang="en-US" sz="3200" b="0" dirty="0">
                <a:latin typeface="Comic Sans MS" panose="030F0702030302020204" pitchFamily="66" charset="0"/>
              </a:rPr>
              <a:t>                            19WH1A0240 –K.GAYATHRI- III EEE</a:t>
            </a:r>
          </a:p>
          <a:p>
            <a:r>
              <a:rPr lang="en-US" sz="3200" b="0" dirty="0">
                <a:latin typeface="Comic Sans MS" panose="030F0702030302020204" pitchFamily="66" charset="0"/>
              </a:rPr>
              <a:t>                            19WH1A0243 –CH.LIKHITHA- III EEE</a:t>
            </a:r>
          </a:p>
          <a:p>
            <a:endParaRPr lang="en-US" b="0" dirty="0">
              <a:latin typeface="Comic Sans MS" panose="030F0702030302020204" pitchFamily="66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0376" y="1006893"/>
            <a:ext cx="1111624" cy="601840"/>
          </a:xfrm>
        </p:spPr>
        <p:txBody>
          <a:bodyPr>
            <a:normAutofit/>
          </a:bodyPr>
          <a:lstStyle/>
          <a:p>
            <a:r>
              <a:rPr lang="en-US" dirty="0"/>
              <a:t>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272CC-1BCE-41BF-9435-57620E40A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541" y="154038"/>
            <a:ext cx="3340760" cy="4013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310730-408C-45BA-9153-EEC47D832CC4}"/>
              </a:ext>
            </a:extLst>
          </p:cNvPr>
          <p:cNvSpPr txBox="1"/>
          <p:nvPr/>
        </p:nvSpPr>
        <p:spPr>
          <a:xfrm>
            <a:off x="11320699" y="6311119"/>
            <a:ext cx="630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6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Bradley Hand ITC" panose="03070402050302030203" pitchFamily="66" charset="0"/>
              </a:rPr>
              <a:t>What is air quality index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990" y="327391"/>
            <a:ext cx="4755158" cy="6042709"/>
          </a:xfrm>
        </p:spPr>
        <p:txBody>
          <a:bodyPr>
            <a:normAutofit fontScale="92500" lnSpcReduction="10000"/>
          </a:bodyPr>
          <a:lstStyle/>
          <a:p>
            <a:pPr marL="34290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altLang="en-US" sz="2200" dirty="0">
                <a:latin typeface="Comic Sans MS" panose="030F0702030302020204" pitchFamily="66" charset="0"/>
              </a:rPr>
              <a:t>AQI is an overall scheme that transforms individual air pollutant (e.g. SO</a:t>
            </a:r>
            <a:r>
              <a:rPr lang="en-IN" altLang="en-US" sz="2200" baseline="-25000" dirty="0">
                <a:latin typeface="Comic Sans MS" panose="030F0702030302020204" pitchFamily="66" charset="0"/>
              </a:rPr>
              <a:t>2</a:t>
            </a:r>
            <a:r>
              <a:rPr lang="en-IN" altLang="en-US" sz="2200" dirty="0">
                <a:latin typeface="Comic Sans MS" panose="030F0702030302020204" pitchFamily="66" charset="0"/>
              </a:rPr>
              <a:t>, CO, PM</a:t>
            </a:r>
            <a:r>
              <a:rPr lang="en-IN" altLang="en-US" sz="2200" baseline="-25000" dirty="0">
                <a:latin typeface="Comic Sans MS" panose="030F0702030302020204" pitchFamily="66" charset="0"/>
              </a:rPr>
              <a:t>10</a:t>
            </a:r>
            <a:r>
              <a:rPr lang="en-IN" altLang="en-US" sz="2200" dirty="0">
                <a:latin typeface="Comic Sans MS" panose="030F0702030302020204" pitchFamily="66" charset="0"/>
              </a:rPr>
              <a:t>) levels into a single number, which is a simple and lucid description of air quality for the citizens. </a:t>
            </a:r>
          </a:p>
          <a:p>
            <a:pPr marL="34290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IN" altLang="en-US" sz="2200" dirty="0">
              <a:latin typeface="Comic Sans MS" panose="030F0702030302020204" pitchFamily="66" charset="0"/>
            </a:endParaRPr>
          </a:p>
          <a:p>
            <a:pPr marL="34290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altLang="en-US" sz="2200" dirty="0">
                <a:latin typeface="Comic Sans MS" panose="030F0702030302020204" pitchFamily="66" charset="0"/>
              </a:rPr>
              <a:t>AQI relates to health impacts and citizens can avoid the unnecessary exposure to air pollutants;</a:t>
            </a:r>
          </a:p>
          <a:p>
            <a:pPr marL="34290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IN" altLang="en-US" sz="2200" dirty="0">
              <a:latin typeface="Comic Sans MS" panose="030F0702030302020204" pitchFamily="66" charset="0"/>
            </a:endParaRPr>
          </a:p>
          <a:p>
            <a:pPr marL="34290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altLang="en-US" sz="2200" dirty="0">
                <a:latin typeface="Comic Sans MS" panose="030F0702030302020204" pitchFamily="66" charset="0"/>
              </a:rPr>
              <a:t>AQI indicates compliance with National Air Quality Standards;</a:t>
            </a:r>
          </a:p>
          <a:p>
            <a:pPr marL="34290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IN" altLang="en-US" sz="2200" dirty="0">
              <a:latin typeface="Comic Sans MS" panose="030F0702030302020204" pitchFamily="66" charset="0"/>
            </a:endParaRPr>
          </a:p>
          <a:p>
            <a:pPr marL="34290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altLang="en-US" sz="2200" dirty="0">
                <a:latin typeface="Comic Sans MS" panose="030F0702030302020204" pitchFamily="66" charset="0"/>
              </a:rPr>
              <a:t>AQI prompts local authorities to take quick actions to improve air quality;</a:t>
            </a:r>
          </a:p>
          <a:p>
            <a:pPr marL="34290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IN" altLang="en-US" sz="2200" dirty="0">
              <a:latin typeface="Comic Sans MS" panose="030F0702030302020204" pitchFamily="66" charset="0"/>
            </a:endParaRPr>
          </a:p>
          <a:p>
            <a:pPr marL="34290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altLang="en-US" sz="2200" dirty="0">
                <a:latin typeface="Comic Sans MS" panose="030F0702030302020204" pitchFamily="66" charset="0"/>
              </a:rPr>
              <a:t>AQI encourages citizens to participate in air quality management</a:t>
            </a:r>
            <a:r>
              <a:rPr lang="en-IN" altLang="en-US" sz="2100" dirty="0">
                <a:latin typeface="Comic Sans MS" panose="030F0702030302020204" pitchFamily="66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27519" y="3236908"/>
            <a:ext cx="1022250" cy="384186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[AQI]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Bradley Hand ITC" panose="03070402050302030203" pitchFamily="66" charset="0"/>
              </a:rPr>
              <a:t>AQI CATEGORIES AND RANGES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18759-B9AA-49AB-A320-92AF51051E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2"/>
            <a:ext cx="700747" cy="365125"/>
          </a:xfrm>
        </p:spPr>
        <p:txBody>
          <a:bodyPr>
            <a:normAutofit/>
          </a:bodyPr>
          <a:lstStyle/>
          <a:p>
            <a:r>
              <a:rPr lang="en-US" dirty="0"/>
              <a:t>2021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C271FA-4D95-45C6-AA3A-1B91586AAD0A}"/>
              </a:ext>
            </a:extLst>
          </p:cNvPr>
          <p:cNvPicPr/>
          <p:nvPr/>
        </p:nvPicPr>
        <p:blipFill rotWithShape="1">
          <a:blip r:embed="rId2"/>
          <a:srcRect l="16353" t="35321" r="13906" b="13907"/>
          <a:stretch/>
        </p:blipFill>
        <p:spPr bwMode="auto">
          <a:xfrm>
            <a:off x="1807285" y="497276"/>
            <a:ext cx="8692179" cy="34803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radley Hand ITC" panose="03070402050302030203" pitchFamily="66" charset="0"/>
              </a:rPr>
              <a:t>AIR QUALITY IN </a:t>
            </a:r>
            <a:br>
              <a:rPr lang="en-US" dirty="0">
                <a:latin typeface="Bradley Hand ITC" panose="03070402050302030203" pitchFamily="66" charset="0"/>
              </a:rPr>
            </a:br>
            <a:r>
              <a:rPr lang="en-US" dirty="0">
                <a:latin typeface="Bradley Hand ITC" panose="03070402050302030203" pitchFamily="66" charset="0"/>
              </a:rPr>
              <a:t>        INDIA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AB54C4-EC05-4411-89AE-C93A257E2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79059-C535-4122-AA80-8D550BB431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B6F0E-BE45-42A6-8D2C-2B8ED2379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8" y="2294792"/>
            <a:ext cx="5479217" cy="376310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496F714-EA95-4949-A32E-027C5931B8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12851"/>
          <a:stretch/>
        </p:blipFill>
        <p:spPr>
          <a:xfrm>
            <a:off x="6188356" y="606669"/>
            <a:ext cx="5505999" cy="559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86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8E7856-1972-4633-98B1-7926DA31A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51B5B1-34C4-44D4-8084-EDECA6D232BC}"/>
              </a:ext>
            </a:extLst>
          </p:cNvPr>
          <p:cNvPicPr/>
          <p:nvPr/>
        </p:nvPicPr>
        <p:blipFill rotWithShape="1">
          <a:blip r:embed="rId2"/>
          <a:srcRect l="37036" t="32753" r="2650" b="6110"/>
          <a:stretch/>
        </p:blipFill>
        <p:spPr bwMode="auto">
          <a:xfrm>
            <a:off x="828340" y="1347281"/>
            <a:ext cx="7347472" cy="44106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605356-543F-4EEF-B8A3-7FB71F4CCC71}"/>
              </a:ext>
            </a:extLst>
          </p:cNvPr>
          <p:cNvSpPr txBox="1"/>
          <p:nvPr/>
        </p:nvSpPr>
        <p:spPr>
          <a:xfrm>
            <a:off x="3065930" y="209774"/>
            <a:ext cx="6852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Current situation of India 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D4CCC-6CDF-407D-804A-E76D62F0535B}"/>
              </a:ext>
            </a:extLst>
          </p:cNvPr>
          <p:cNvSpPr txBox="1"/>
          <p:nvPr/>
        </p:nvSpPr>
        <p:spPr>
          <a:xfrm>
            <a:off x="8336278" y="1347281"/>
            <a:ext cx="32566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As part of a worldwide survey, it was discovered that 21 out of the 30 most polluted cities were in India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This pushed India's ranking as a country to 5th place.</a:t>
            </a:r>
            <a:endParaRPr lang="en-IN" sz="2400" dirty="0">
              <a:solidFill>
                <a:schemeClr val="accent6">
                  <a:lumMod val="40000"/>
                  <a:lumOff val="6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773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566E2-D664-4736-8CB3-6AC6046D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E6D969-DF87-4A01-B47D-3636105D01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BC5E7-6FB9-4629-AFA5-FADFCDE05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654" y="380133"/>
            <a:ext cx="7053805" cy="57153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35AA52-75F6-4208-9372-72711BAF5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27" y="401111"/>
            <a:ext cx="4500505" cy="567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4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5CBCD-F882-4DA7-998E-9C745C823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CC2C3-95B8-46D5-8892-4F74A12C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9FB1FD-3B27-4B15-95B1-26CE185164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2021</a:t>
            </a:r>
          </a:p>
          <a:p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FB689D-AA66-4027-A4E8-F0E2B9BF6C2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" b="12274"/>
          <a:stretch/>
        </p:blipFill>
        <p:spPr bwMode="auto">
          <a:xfrm>
            <a:off x="620153" y="3293111"/>
            <a:ext cx="5740496" cy="32595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5C65CA-BAEB-4763-B462-B98B8B0C3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940" y="2195195"/>
            <a:ext cx="4445391" cy="4445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C505C0-4473-4263-A566-AEE7CA531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823" y="173453"/>
            <a:ext cx="5591907" cy="28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16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114300"/>
            <a:ext cx="6342439" cy="1784838"/>
          </a:xfrm>
        </p:spPr>
        <p:txBody>
          <a:bodyPr>
            <a:normAutofit/>
          </a:bodyPr>
          <a:lstStyle/>
          <a:p>
            <a:r>
              <a:rPr lang="en-US" dirty="0"/>
              <a:t>        </a:t>
            </a:r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11504F-42E4-4B41-AACA-507FEC23C5E8}"/>
              </a:ext>
            </a:extLst>
          </p:cNvPr>
          <p:cNvPicPr/>
          <p:nvPr/>
        </p:nvPicPr>
        <p:blipFill rotWithShape="1">
          <a:blip r:embed="rId2"/>
          <a:srcRect l="4274" t="28873" r="36945" b="2924"/>
          <a:stretch/>
        </p:blipFill>
        <p:spPr bwMode="auto">
          <a:xfrm>
            <a:off x="492370" y="2139855"/>
            <a:ext cx="4502250" cy="33867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F9920-9044-413C-AA68-2059712CF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49" y="263771"/>
            <a:ext cx="4502250" cy="3102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780222-391D-44D6-B497-65DEAD9B2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705" y="3598132"/>
            <a:ext cx="3583354" cy="31455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E018B-EF93-4F2D-ADAF-BB19C1D0C03D}"/>
              </a:ext>
            </a:extLst>
          </p:cNvPr>
          <p:cNvSpPr txBox="1"/>
          <p:nvPr/>
        </p:nvSpPr>
        <p:spPr>
          <a:xfrm>
            <a:off x="928799" y="355448"/>
            <a:ext cx="5718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Stop this before it’s too late ! </a:t>
            </a:r>
          </a:p>
        </p:txBody>
      </p:sp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1618</TotalTime>
  <Words>700</Words>
  <Application>Microsoft Office PowerPoint</Application>
  <PresentationFormat>Widescreen</PresentationFormat>
  <Paragraphs>158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Bradley Hand ITC</vt:lpstr>
      <vt:lpstr>Speak Pro</vt:lpstr>
      <vt:lpstr>Avenir Next LT Pro</vt:lpstr>
      <vt:lpstr>Arial</vt:lpstr>
      <vt:lpstr>Calibri</vt:lpstr>
      <vt:lpstr>Comic Sans MS</vt:lpstr>
      <vt:lpstr>Office Theme</vt:lpstr>
      <vt:lpstr>AIR QUALITY MONITORING                                               SYSTEM</vt:lpstr>
      <vt:lpstr>Problem statement :  Deteriorating air quality </vt:lpstr>
      <vt:lpstr>What is air quality index ?</vt:lpstr>
      <vt:lpstr>AQI CATEGORIES AND RANGES</vt:lpstr>
      <vt:lpstr>AIR QUALITY IN          INDIA </vt:lpstr>
      <vt:lpstr>PowerPoint Presentation</vt:lpstr>
      <vt:lpstr>PowerPoint Presentation</vt:lpstr>
      <vt:lpstr>PowerPoint Presentation</vt:lpstr>
      <vt:lpstr>        </vt:lpstr>
      <vt:lpstr>Our idea –             Air quality monitoring and alert system </vt:lpstr>
      <vt:lpstr>                          Approach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 from thing speak</vt:lpstr>
      <vt:lpstr>                          Applications </vt:lpstr>
      <vt:lpstr>                  Air quality monitoring in industries       </vt:lpstr>
      <vt:lpstr>PowerPoint Presentation</vt:lpstr>
      <vt:lpstr>Applications</vt:lpstr>
      <vt:lpstr>                      References </vt:lpstr>
      <vt:lpstr>      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INDEX</dc:title>
  <dc:creator>19WH1A0227</dc:creator>
  <cp:lastModifiedBy>19WH1A0227</cp:lastModifiedBy>
  <cp:revision>30</cp:revision>
  <dcterms:created xsi:type="dcterms:W3CDTF">2021-10-21T14:03:04Z</dcterms:created>
  <dcterms:modified xsi:type="dcterms:W3CDTF">2021-11-26T07:01:40Z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